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96" r:id="rId2"/>
  </p:sldIdLst>
  <p:sldSz cx="9144000" cy="6858000" type="screen4x3"/>
  <p:notesSz cx="7315200" cy="9601200"/>
  <p:embeddedFontLst>
    <p:embeddedFont>
      <p:font typeface="맑은 고딕" panose="020B0503020000020004" pitchFamily="34" charset="-127"/>
      <p:regular r:id="rId5"/>
      <p:bold r:id="rId6"/>
    </p:embeddedFont>
    <p:embeddedFont>
      <p:font typeface="굴림체" panose="020B0609000101010101" pitchFamily="49" charset="-127"/>
      <p:regular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B Zar" panose="00000400000000000000" pitchFamily="2" charset="-78"/>
      <p:regular r:id="rId12"/>
      <p:bold r:id="rId13"/>
    </p:embeddedFont>
    <p:embeddedFont>
      <p:font typeface="Calibri Light" panose="020F0302020204030204" pitchFamily="34" charset="0"/>
      <p:regular r:id="rId14"/>
      <p:italic r:id="rId15"/>
    </p:embeddedFont>
    <p:embeddedFont>
      <p:font typeface="B Titr" panose="00000700000000000000" pitchFamily="2" charset="-78"/>
      <p:bold r:id="rId16"/>
    </p:embeddedFont>
  </p:embeddedFontLst>
  <p:custDataLst>
    <p:tags r:id="rId17"/>
  </p:custData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CBCB"/>
    <a:srgbClr val="6A7538"/>
    <a:srgbClr val="736356"/>
    <a:srgbClr val="F3A5A5"/>
    <a:srgbClr val="1A274A"/>
    <a:srgbClr val="EA5C5B"/>
    <a:srgbClr val="FFCC00"/>
    <a:srgbClr val="592A34"/>
    <a:srgbClr val="DBAFB8"/>
    <a:srgbClr val="B356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38" autoAdjust="0"/>
    <p:restoredTop sz="94767" autoAdjust="0"/>
  </p:normalViewPr>
  <p:slideViewPr>
    <p:cSldViewPr>
      <p:cViewPr varScale="1">
        <p:scale>
          <a:sx n="70" d="100"/>
          <a:sy n="70" d="100"/>
        </p:scale>
        <p:origin x="162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858" y="-90"/>
      </p:cViewPr>
      <p:guideLst>
        <p:guide orient="horz" pos="3024"/>
        <p:guide pos="23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21" Type="http://schemas.openxmlformats.org/officeDocument/2006/relationships/tableStyles" Target="tableStyles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font" Target="fonts/font12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10" Type="http://schemas.openxmlformats.org/officeDocument/2006/relationships/font" Target="fonts/font6.fntdata"/><Relationship Id="rId19" Type="http://schemas.openxmlformats.org/officeDocument/2006/relationships/viewProps" Target="viewProps.xml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2026-10-09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9536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2026-10-09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707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2026-10-09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395536" y="1628800"/>
            <a:ext cx="5832648" cy="21614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5400" kern="1200" baseline="0" dirty="0">
                <a:solidFill>
                  <a:srgbClr val="736356"/>
                </a:solidFill>
                <a:effectLst/>
                <a:latin typeface="+mj-lt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2026-10-09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2026-10-09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7661196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baseline="0" dirty="0">
                <a:solidFill>
                  <a:srgbClr val="736356"/>
                </a:solidFill>
                <a:latin typeface="+mj-lt"/>
                <a:ea typeface="맑은 고딕" pitchFamily="50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2026-10-09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395536" y="1268760"/>
            <a:ext cx="8402525" cy="4881686"/>
          </a:xfrm>
        </p:spPr>
        <p:txBody>
          <a:bodyPr>
            <a:normAutofit/>
          </a:bodyPr>
          <a:lstStyle>
            <a:lvl1pPr algn="l">
              <a:buNone/>
              <a:defRPr sz="1600" i="1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맑은 고딕" pitchFamily="50" charset="-127"/>
              </a:defRPr>
            </a:lvl1pPr>
            <a:lvl2pPr algn="l">
              <a:buNone/>
              <a:defRPr sz="1600" i="1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맑은 고딕" pitchFamily="50" charset="-127"/>
              </a:defRPr>
            </a:lvl2pPr>
            <a:lvl3pPr algn="l">
              <a:buNone/>
              <a:defRPr sz="1600" i="1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맑은 고딕" pitchFamily="50" charset="-127"/>
              </a:defRPr>
            </a:lvl3pPr>
            <a:lvl4pPr algn="l">
              <a:buNone/>
              <a:defRPr sz="1600" i="1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맑은 고딕" pitchFamily="50" charset="-127"/>
              </a:defRPr>
            </a:lvl4pPr>
            <a:lvl5pPr algn="l">
              <a:buNone/>
              <a:defRPr sz="1600" i="1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2026-10-09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2"/>
          <p:cNvSpPr>
            <a:spLocks noGrp="1"/>
          </p:cNvSpPr>
          <p:nvPr>
            <p:ph idx="1"/>
          </p:nvPr>
        </p:nvSpPr>
        <p:spPr>
          <a:xfrm>
            <a:off x="395536" y="1268760"/>
            <a:ext cx="8402525" cy="4881686"/>
          </a:xfrm>
        </p:spPr>
        <p:txBody>
          <a:bodyPr>
            <a:normAutofit/>
          </a:bodyPr>
          <a:lstStyle>
            <a:lvl1pPr algn="l">
              <a:buNone/>
              <a:defRPr sz="1600" i="1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맑은 고딕" pitchFamily="50" charset="-127"/>
              </a:defRPr>
            </a:lvl1pPr>
            <a:lvl2pPr algn="l">
              <a:buNone/>
              <a:defRPr sz="1600" i="1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맑은 고딕" pitchFamily="50" charset="-127"/>
              </a:defRPr>
            </a:lvl2pPr>
            <a:lvl3pPr algn="l">
              <a:buNone/>
              <a:defRPr sz="1600" i="1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맑은 고딕" pitchFamily="50" charset="-127"/>
              </a:defRPr>
            </a:lvl3pPr>
            <a:lvl4pPr algn="l">
              <a:buNone/>
              <a:defRPr sz="1600" i="1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맑은 고딕" pitchFamily="50" charset="-127"/>
              </a:defRPr>
            </a:lvl4pPr>
            <a:lvl5pPr algn="l">
              <a:buNone/>
              <a:defRPr sz="1600" i="1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12" name="제목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7661196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baseline="0" dirty="0">
                <a:solidFill>
                  <a:srgbClr val="736356"/>
                </a:solidFill>
                <a:latin typeface="+mj-lt"/>
                <a:ea typeface="맑은 고딕" pitchFamily="50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2026-10-09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3420934" y="1412776"/>
            <a:ext cx="3887370" cy="237626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000" kern="1200" baseline="0" dirty="0">
                <a:solidFill>
                  <a:srgbClr val="736356"/>
                </a:solidFill>
                <a:effectLst/>
                <a:latin typeface="+mj-lt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2026-10-09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맑은 고딕" pitchFamily="50" charset="-127"/>
          <a:ea typeface="맑은 고딕" pitchFamily="50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="" xmlns:a16="http://schemas.microsoft.com/office/drawing/2014/main" id="{535BDDA8-956D-4B9C-9230-BB79C5293A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8784196"/>
              </p:ext>
            </p:extLst>
          </p:nvPr>
        </p:nvGraphicFramePr>
        <p:xfrm>
          <a:off x="223879" y="1321697"/>
          <a:ext cx="6640787" cy="377249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251777">
                  <a:extLst>
                    <a:ext uri="{9D8B030D-6E8A-4147-A177-3AD203B41FA5}">
                      <a16:colId xmlns="" xmlns:a16="http://schemas.microsoft.com/office/drawing/2014/main" val="3608554480"/>
                    </a:ext>
                  </a:extLst>
                </a:gridCol>
                <a:gridCol w="1435045">
                  <a:extLst>
                    <a:ext uri="{9D8B030D-6E8A-4147-A177-3AD203B41FA5}">
                      <a16:colId xmlns="" xmlns:a16="http://schemas.microsoft.com/office/drawing/2014/main" val="3010363816"/>
                    </a:ext>
                  </a:extLst>
                </a:gridCol>
                <a:gridCol w="1520996">
                  <a:extLst>
                    <a:ext uri="{9D8B030D-6E8A-4147-A177-3AD203B41FA5}">
                      <a16:colId xmlns="" xmlns:a16="http://schemas.microsoft.com/office/drawing/2014/main" val="4141238163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4019923145"/>
                    </a:ext>
                  </a:extLst>
                </a:gridCol>
                <a:gridCol w="1064817">
                  <a:extLst>
                    <a:ext uri="{9D8B030D-6E8A-4147-A177-3AD203B41FA5}">
                      <a16:colId xmlns="" xmlns:a16="http://schemas.microsoft.com/office/drawing/2014/main" val="1290230847"/>
                    </a:ext>
                  </a:extLst>
                </a:gridCol>
              </a:tblGrid>
              <a:tr h="863457">
                <a:tc>
                  <a:txBody>
                    <a:bodyPr/>
                    <a:lstStyle/>
                    <a:p>
                      <a:pPr algn="ctr" rtl="1"/>
                      <a:r>
                        <a:rPr lang="fa-IR" sz="2000" b="1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736356"/>
                          </a:solidFill>
                        </a:rPr>
                        <a:t>17 - 15</a:t>
                      </a:r>
                      <a:endParaRPr lang="fa-IR" sz="20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736356"/>
                        </a:solidFill>
                        <a:cs typeface="B Titr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000" b="1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736356"/>
                          </a:solidFill>
                        </a:rPr>
                        <a:t>15 - 13</a:t>
                      </a:r>
                      <a:endParaRPr lang="fa-IR" sz="20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736356"/>
                        </a:solidFill>
                        <a:cs typeface="B Titr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2000" b="1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736356"/>
                          </a:solidFill>
                        </a:rPr>
                        <a:t> 12 - 10</a:t>
                      </a:r>
                      <a:endParaRPr lang="fa-IR" sz="20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736356"/>
                        </a:solidFill>
                        <a:latin typeface="Calibri Light (Body)"/>
                        <a:cs typeface="B Titr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b="1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736356"/>
                          </a:solidFill>
                        </a:rPr>
                        <a:t>10 – 8</a:t>
                      </a:r>
                      <a:endParaRPr lang="fa-IR" sz="18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736356"/>
                        </a:solidFill>
                        <a:cs typeface="B Titr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736356"/>
                        </a:solidFill>
                      </a:endParaRPr>
                    </a:p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b="1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736356"/>
                          </a:solidFill>
                        </a:rPr>
                        <a:t>روز هفته</a:t>
                      </a:r>
                    </a:p>
                    <a:p>
                      <a:pPr algn="r" rtl="1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13214961"/>
                  </a:ext>
                </a:extLst>
              </a:tr>
              <a:tr h="533344"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Zar" panose="00000400000000000000" pitchFamily="2" charset="-78"/>
                        </a:rPr>
                        <a:t>پروتز سیلیکونی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dirty="0" smtClean="0">
                          <a:cs typeface="B Zar" panose="00000400000000000000" pitchFamily="2" charset="-78"/>
                        </a:rPr>
                        <a:t>پروتز سیلیکونی 2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400" b="0" dirty="0" smtClean="0">
                          <a:solidFill>
                            <a:schemeClr val="tx1"/>
                          </a:solidFill>
                          <a:effectLst/>
                          <a:cs typeface="B Zar" panose="00000400000000000000" pitchFamily="2" charset="-78"/>
                        </a:rPr>
                        <a:t>کارآموزی</a:t>
                      </a:r>
                    </a:p>
                    <a:p>
                      <a:pPr marL="0" marR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0" dirty="0" smtClean="0">
                          <a:solidFill>
                            <a:schemeClr val="tx1"/>
                          </a:solidFill>
                          <a:effectLst/>
                          <a:cs typeface="B Zar" panose="00000400000000000000" pitchFamily="2" charset="-78"/>
                        </a:rPr>
                        <a:t>بیمارستان چمران </a:t>
                      </a:r>
                      <a:endParaRPr lang="en-US" sz="1400" b="0" dirty="0" smtClean="0">
                        <a:solidFill>
                          <a:schemeClr val="tx1"/>
                        </a:solidFill>
                        <a:effectLst/>
                        <a:cs typeface="B Zar" panose="00000400000000000000" pitchFamily="2" charset="-7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dirty="0" smtClean="0">
                        <a:solidFill>
                          <a:schemeClr val="tx1"/>
                        </a:solidFill>
                        <a:effectLst/>
                        <a:cs typeface="B Zar" panose="000004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b="1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736356"/>
                          </a:solidFill>
                        </a:rPr>
                        <a:t>شنبه</a:t>
                      </a:r>
                      <a:endParaRPr lang="fa-IR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736356"/>
                        </a:solidFill>
                        <a:cs typeface="B Titr" panose="000007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21064016"/>
                  </a:ext>
                </a:extLst>
              </a:tr>
              <a:tr h="527091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0" dirty="0" smtClean="0">
                          <a:solidFill>
                            <a:schemeClr val="tx1"/>
                          </a:solidFill>
                          <a:effectLst/>
                          <a:cs typeface="B Zar" panose="00000400000000000000" pitchFamily="2" charset="-78"/>
                        </a:rPr>
                        <a:t>مشاوره دانشجویان</a:t>
                      </a:r>
                      <a:endParaRPr lang="en-US" sz="1400" b="0" dirty="0" smtClean="0">
                        <a:solidFill>
                          <a:schemeClr val="tx1"/>
                        </a:solidFill>
                        <a:effectLst/>
                        <a:cs typeface="B Zar" panose="000004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0" dirty="0" smtClean="0">
                          <a:solidFill>
                            <a:schemeClr val="tx1"/>
                          </a:solidFill>
                          <a:effectLst/>
                          <a:cs typeface="B Zar" panose="00000400000000000000" pitchFamily="2" charset="-78"/>
                        </a:rPr>
                        <a:t>آمار و روش تحقیق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0" dirty="0" smtClean="0">
                          <a:solidFill>
                            <a:schemeClr val="tx1"/>
                          </a:solidFill>
                          <a:effectLst/>
                          <a:cs typeface="B Zar" panose="00000400000000000000" pitchFamily="2" charset="-78"/>
                        </a:rPr>
                        <a:t>کارآموزی </a:t>
                      </a:r>
                    </a:p>
                    <a:p>
                      <a:pPr marL="0" marR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0" dirty="0" smtClean="0">
                          <a:solidFill>
                            <a:schemeClr val="tx1"/>
                          </a:solidFill>
                          <a:effectLst/>
                          <a:cs typeface="B Zar" panose="00000400000000000000" pitchFamily="2" charset="-78"/>
                        </a:rPr>
                        <a:t>بیمارستان چمران </a:t>
                      </a:r>
                      <a:endParaRPr lang="en-US" sz="1400" b="0" dirty="0" smtClean="0">
                        <a:solidFill>
                          <a:schemeClr val="tx1"/>
                        </a:solidFill>
                        <a:effectLst/>
                        <a:cs typeface="B Zar" panose="00000400000000000000" pitchFamily="2" charset="-7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dirty="0" smtClean="0">
                        <a:solidFill>
                          <a:schemeClr val="tx1"/>
                        </a:solidFill>
                        <a:effectLst/>
                        <a:cs typeface="B Zar" panose="000004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b="1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736356"/>
                          </a:solidFill>
                        </a:rPr>
                        <a:t>یکشنبه</a:t>
                      </a:r>
                      <a:endParaRPr lang="fa-IR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736356"/>
                        </a:solidFill>
                        <a:cs typeface="B Titr" panose="000007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472866443"/>
                  </a:ext>
                </a:extLst>
              </a:tr>
              <a:tr h="564516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0" dirty="0" smtClean="0">
                          <a:solidFill>
                            <a:schemeClr val="tx1"/>
                          </a:solidFill>
                          <a:effectLst/>
                          <a:cs typeface="B Zar" panose="00000400000000000000" pitchFamily="2" charset="-78"/>
                        </a:rPr>
                        <a:t>رسیدگی به امور  گروه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dirty="0" smtClean="0">
                          <a:cs typeface="B Zar" panose="00000400000000000000" pitchFamily="2" charset="-78"/>
                        </a:rPr>
                        <a:t>پروتز سیلیکونی</a:t>
                      </a:r>
                      <a:r>
                        <a:rPr lang="fa-IR" sz="1400" b="0" dirty="0" smtClean="0">
                          <a:solidFill>
                            <a:schemeClr val="tx1"/>
                          </a:solidFill>
                          <a:effectLst/>
                          <a:cs typeface="B Zar" panose="00000400000000000000" pitchFamily="2" charset="-78"/>
                        </a:rPr>
                        <a:t>1</a:t>
                      </a:r>
                      <a:endParaRPr lang="fa-IR" sz="1400" dirty="0" smtClean="0">
                        <a:cs typeface="B Zar" panose="00000400000000000000" pitchFamily="2" charset="-78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400" b="0" dirty="0" smtClean="0">
                          <a:solidFill>
                            <a:schemeClr val="tx1"/>
                          </a:solidFill>
                          <a:effectLst/>
                          <a:cs typeface="B Zar" panose="00000400000000000000" pitchFamily="2" charset="-78"/>
                        </a:rPr>
                        <a:t>کارآموزی</a:t>
                      </a:r>
                    </a:p>
                    <a:p>
                      <a:pPr marL="0" marR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0" dirty="0" smtClean="0">
                          <a:solidFill>
                            <a:schemeClr val="tx1"/>
                          </a:solidFill>
                          <a:effectLst/>
                          <a:cs typeface="B Zar" panose="00000400000000000000" pitchFamily="2" charset="-78"/>
                        </a:rPr>
                        <a:t>بیمارستان چمران </a:t>
                      </a:r>
                      <a:endParaRPr lang="en-US" sz="1400" b="0" dirty="0" smtClean="0">
                        <a:solidFill>
                          <a:schemeClr val="tx1"/>
                        </a:solidFill>
                        <a:effectLst/>
                        <a:cs typeface="B Zar" panose="00000400000000000000" pitchFamily="2" charset="-7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dirty="0" smtClean="0">
                        <a:solidFill>
                          <a:schemeClr val="tx1"/>
                        </a:solidFill>
                        <a:effectLst/>
                        <a:cs typeface="B Zar" panose="000004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b="1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736356"/>
                          </a:solidFill>
                        </a:rPr>
                        <a:t>دوشنبه</a:t>
                      </a:r>
                      <a:endParaRPr lang="fa-IR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736356"/>
                        </a:solidFill>
                        <a:cs typeface="B Titr" panose="000007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00155700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0" dirty="0" smtClean="0">
                          <a:solidFill>
                            <a:schemeClr val="tx1"/>
                          </a:solidFill>
                          <a:effectLst/>
                          <a:cs typeface="B Zar" panose="00000400000000000000" pitchFamily="2" charset="-78"/>
                        </a:rPr>
                        <a:t>مشاوره دانشجویان</a:t>
                      </a:r>
                      <a:endParaRPr lang="en-US" sz="1400" b="0" dirty="0" smtClean="0">
                        <a:solidFill>
                          <a:schemeClr val="tx1"/>
                        </a:solidFill>
                        <a:effectLst/>
                        <a:cs typeface="B Zar" panose="000004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0" dirty="0" smtClean="0">
                          <a:solidFill>
                            <a:schemeClr val="tx1"/>
                          </a:solidFill>
                          <a:effectLst/>
                          <a:cs typeface="B Zar" panose="00000400000000000000" pitchFamily="2" charset="-78"/>
                        </a:rPr>
                        <a:t>ارتوپدی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400" b="0" dirty="0" smtClean="0">
                          <a:solidFill>
                            <a:schemeClr val="tx1"/>
                          </a:solidFill>
                          <a:effectLst/>
                          <a:cs typeface="B Zar" panose="00000400000000000000" pitchFamily="2" charset="-78"/>
                        </a:rPr>
                        <a:t>کارآموزی</a:t>
                      </a:r>
                    </a:p>
                    <a:p>
                      <a:pPr marL="0" marR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0" dirty="0" smtClean="0">
                          <a:solidFill>
                            <a:schemeClr val="tx1"/>
                          </a:solidFill>
                          <a:effectLst/>
                          <a:cs typeface="B Zar" panose="00000400000000000000" pitchFamily="2" charset="-78"/>
                        </a:rPr>
                        <a:t>بیمارستان چمران </a:t>
                      </a:r>
                      <a:endParaRPr lang="en-US" sz="1400" b="0" dirty="0" smtClean="0">
                        <a:solidFill>
                          <a:schemeClr val="tx1"/>
                        </a:solidFill>
                        <a:effectLst/>
                        <a:cs typeface="B Zar" panose="00000400000000000000" pitchFamily="2" charset="-7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dirty="0" smtClean="0">
                        <a:solidFill>
                          <a:schemeClr val="tx1"/>
                        </a:solidFill>
                        <a:effectLst/>
                        <a:cs typeface="B Zar" panose="000004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b="1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736356"/>
                          </a:solidFill>
                        </a:rPr>
                        <a:t>سه شنبه</a:t>
                      </a:r>
                      <a:endParaRPr lang="fa-IR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736356"/>
                        </a:solidFill>
                        <a:cs typeface="B Titr" panose="000007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800371744"/>
                  </a:ext>
                </a:extLst>
              </a:tr>
              <a:tr h="657075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0" dirty="0" smtClean="0">
                          <a:solidFill>
                            <a:schemeClr val="tx1"/>
                          </a:solidFill>
                          <a:effectLst/>
                          <a:cs typeface="B Zar" panose="00000400000000000000" pitchFamily="2" charset="-78"/>
                        </a:rPr>
                        <a:t>رسیدگی به امور  گروه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0" dirty="0" smtClean="0">
                          <a:solidFill>
                            <a:schemeClr val="tx1"/>
                          </a:solidFill>
                          <a:effectLst/>
                          <a:cs typeface="B Zar" panose="00000400000000000000" pitchFamily="2" charset="-78"/>
                        </a:rPr>
                        <a:t>مشاوره دانشجویان</a:t>
                      </a:r>
                      <a:endParaRPr lang="en-US" sz="1400" b="0" dirty="0" smtClean="0">
                        <a:solidFill>
                          <a:schemeClr val="tx1"/>
                        </a:solidFill>
                        <a:effectLst/>
                        <a:cs typeface="B Zar" panose="00000400000000000000" pitchFamily="2" charset="-78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1400" b="0" dirty="0" smtClean="0">
                          <a:solidFill>
                            <a:schemeClr val="tx1"/>
                          </a:solidFill>
                          <a:effectLst/>
                          <a:cs typeface="B Zar" panose="00000400000000000000" pitchFamily="2" charset="-78"/>
                        </a:rPr>
                        <a:t>کارآموزی</a:t>
                      </a:r>
                    </a:p>
                    <a:p>
                      <a:pPr marL="0" marR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b="0" dirty="0" smtClean="0">
                          <a:solidFill>
                            <a:schemeClr val="tx1"/>
                          </a:solidFill>
                          <a:effectLst/>
                          <a:cs typeface="B Zar" panose="00000400000000000000" pitchFamily="2" charset="-78"/>
                        </a:rPr>
                        <a:t>بیمارستان چمران</a:t>
                      </a:r>
                      <a:endParaRPr lang="fa-IR" sz="1400" b="0" dirty="0" smtClean="0">
                        <a:cs typeface="B Zar" panose="00000400000000000000" pitchFamily="2" charset="-7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1"/>
                      <a:endParaRPr lang="fa-IR" sz="1400" b="0" dirty="0" smtClean="0">
                        <a:cs typeface="B Zar" panose="000004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b="1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736356"/>
                          </a:solidFill>
                        </a:rPr>
                        <a:t>چهارشنبه</a:t>
                      </a:r>
                      <a:endParaRPr lang="fa-IR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736356"/>
                        </a:solidFill>
                        <a:cs typeface="B Titr" panose="000007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894837202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043FAAB6-D932-411F-BF80-60CBBC25A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761" y="5360220"/>
            <a:ext cx="1346346" cy="13703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F24AF6B3-6014-498B-A9A8-AC4DCA2AB0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5654426"/>
            <a:ext cx="294254" cy="2948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18886161-2691-4D2D-B7A2-F4DB8266CF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836" y="6247016"/>
            <a:ext cx="312464" cy="29485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64DB9317-4399-4DCE-8D95-B2DF22AC3CCD}"/>
              </a:ext>
            </a:extLst>
          </p:cNvPr>
          <p:cNvSpPr/>
          <p:nvPr/>
        </p:nvSpPr>
        <p:spPr>
          <a:xfrm>
            <a:off x="6516966" y="5924514"/>
            <a:ext cx="15295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2800" dirty="0">
                <a:solidFill>
                  <a:srgbClr val="736356"/>
                </a:solidFill>
                <a:cs typeface="B Titr" panose="00000700000000000000" pitchFamily="2" charset="-78"/>
              </a:rPr>
              <a:t>اتاق </a:t>
            </a:r>
            <a:r>
              <a:rPr lang="fa-IR" sz="2800" dirty="0" smtClean="0">
                <a:solidFill>
                  <a:srgbClr val="736356"/>
                </a:solidFill>
                <a:cs typeface="B Titr" panose="00000700000000000000" pitchFamily="2" charset="-78"/>
              </a:rPr>
              <a:t>شماره</a:t>
            </a:r>
            <a:endParaRPr lang="fa-IR" sz="2800" dirty="0">
              <a:solidFill>
                <a:srgbClr val="736356"/>
              </a:solidFill>
              <a:cs typeface="B Titr" panose="00000700000000000000" pitchFamily="2" charset="-7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069FF57B-A20E-4695-828E-BEAE2F7299C5}"/>
              </a:ext>
            </a:extLst>
          </p:cNvPr>
          <p:cNvSpPr txBox="1"/>
          <p:nvPr/>
        </p:nvSpPr>
        <p:spPr>
          <a:xfrm>
            <a:off x="219629" y="427880"/>
            <a:ext cx="8671248" cy="36933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1">
            <a:spAutoFit/>
          </a:bodyPr>
          <a:lstStyle/>
          <a:p>
            <a:pPr algn="ctr" rtl="1"/>
            <a:r>
              <a:rPr lang="fa-IR" dirty="0">
                <a:solidFill>
                  <a:schemeClr val="tx1">
                    <a:lumMod val="95000"/>
                    <a:lumOff val="5000"/>
                  </a:schemeClr>
                </a:solidFill>
                <a:cs typeface="B Titr" panose="00000700000000000000" pitchFamily="2" charset="-78"/>
              </a:rPr>
              <a:t>   </a:t>
            </a:r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دانشکده علوم توانبخشی </a:t>
            </a:r>
            <a:endParaRPr lang="en-US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16" name="제목 1">
            <a:extLst>
              <a:ext uri="{FF2B5EF4-FFF2-40B4-BE49-F238E27FC236}">
                <a16:creationId xmlns="" xmlns:a16="http://schemas.microsoft.com/office/drawing/2014/main" id="{1CC9FAF0-8621-4179-AE47-33E73D305811}"/>
              </a:ext>
            </a:extLst>
          </p:cNvPr>
          <p:cNvSpPr txBox="1">
            <a:spLocks/>
          </p:cNvSpPr>
          <p:nvPr/>
        </p:nvSpPr>
        <p:spPr>
          <a:xfrm>
            <a:off x="6313330" y="1715307"/>
            <a:ext cx="2897664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baseline="0" dirty="0">
                <a:solidFill>
                  <a:srgbClr val="736356"/>
                </a:solidFill>
                <a:latin typeface="+mj-lt"/>
                <a:ea typeface="맑은 고딕" pitchFamily="50" charset="-127"/>
                <a:cs typeface="+mj-cs"/>
              </a:defRPr>
            </a:lvl1pPr>
          </a:lstStyle>
          <a:p>
            <a:pPr algn="ctr"/>
            <a:r>
              <a:rPr lang="fa-IR" sz="2800" dirty="0">
                <a:latin typeface="Times New Roman" panose="02020603050405020304" pitchFamily="18" charset="0"/>
                <a:cs typeface="B Titr" panose="00000700000000000000" pitchFamily="2" charset="-78"/>
              </a:rPr>
              <a:t>عکس</a:t>
            </a:r>
            <a:endParaRPr lang="fa-I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1359069"/>
            <a:ext cx="1942613" cy="2440573"/>
          </a:xfrm>
          <a:prstGeom prst="rect">
            <a:avLst/>
          </a:prstGeom>
        </p:spPr>
      </p:pic>
      <p:sp>
        <p:nvSpPr>
          <p:cNvPr id="17" name="제목 1"/>
          <p:cNvSpPr txBox="1">
            <a:spLocks/>
          </p:cNvSpPr>
          <p:nvPr/>
        </p:nvSpPr>
        <p:spPr>
          <a:xfrm>
            <a:off x="6630374" y="3799642"/>
            <a:ext cx="2609632" cy="1236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baseline="0" dirty="0">
                <a:solidFill>
                  <a:srgbClr val="736356"/>
                </a:solidFill>
                <a:latin typeface="+mj-lt"/>
                <a:ea typeface="맑은 고딕" pitchFamily="50" charset="-127"/>
                <a:cs typeface="+mj-cs"/>
              </a:defRPr>
            </a:lvl1pPr>
          </a:lstStyle>
          <a:p>
            <a:pPr algn="ctr" rtl="1"/>
            <a:r>
              <a:rPr lang="fa-IR" altLang="ko-KR" sz="18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دکتر محمد حدادی</a:t>
            </a:r>
            <a:br>
              <a:rPr lang="fa-IR" altLang="ko-KR" sz="1800" dirty="0" smtClean="0">
                <a:latin typeface="Times New Roman" panose="02020603050405020304" pitchFamily="18" charset="0"/>
                <a:cs typeface="B Titr" panose="00000700000000000000" pitchFamily="2" charset="-78"/>
              </a:rPr>
            </a:br>
            <a:r>
              <a:rPr lang="fa-IR" altLang="ko-KR" sz="16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دانشیار گروه ارتوز و پروتز</a:t>
            </a:r>
            <a:endParaRPr lang="fa-IR" sz="1800" dirty="0"/>
          </a:p>
        </p:txBody>
      </p:sp>
      <p:sp>
        <p:nvSpPr>
          <p:cNvPr id="19" name="내용 개체 틀 5"/>
          <p:cNvSpPr>
            <a:spLocks noGrp="1"/>
          </p:cNvSpPr>
          <p:nvPr>
            <p:ph idx="1"/>
          </p:nvPr>
        </p:nvSpPr>
        <p:spPr>
          <a:xfrm>
            <a:off x="5724128" y="4822253"/>
            <a:ext cx="3280537" cy="1136610"/>
          </a:xfrm>
        </p:spPr>
        <p:txBody>
          <a:bodyPr>
            <a:normAutofit/>
          </a:bodyPr>
          <a:lstStyle/>
          <a:p>
            <a:pPr marL="0" indent="0" algn="r" rtl="1"/>
            <a:r>
              <a:rPr lang="fa-IR" altLang="ko-KR" b="1" i="0" dirty="0" smtClean="0">
                <a:solidFill>
                  <a:srgbClr val="736356"/>
                </a:solidFill>
                <a:cs typeface="B Titr" panose="00000700000000000000" pitchFamily="2" charset="-78"/>
              </a:rPr>
              <a:t>سمت</a:t>
            </a:r>
            <a:endParaRPr lang="fa-IR" altLang="ko-KR" sz="1200" b="1" i="0" dirty="0" smtClean="0">
              <a:solidFill>
                <a:srgbClr val="736356"/>
              </a:solidFill>
              <a:cs typeface="B Titr" panose="00000700000000000000" pitchFamily="2" charset="-78"/>
            </a:endParaRPr>
          </a:p>
          <a:p>
            <a:pPr marL="0" indent="0" algn="r" rtl="1">
              <a:buFont typeface="Wingdings" panose="05000000000000000000" pitchFamily="2" charset="2"/>
              <a:buChar char="v"/>
            </a:pPr>
            <a:r>
              <a:rPr lang="en-US" altLang="ko-KR" sz="1200" dirty="0" smtClean="0">
                <a:solidFill>
                  <a:srgbClr val="736356"/>
                </a:solidFill>
                <a:cs typeface="B Titr" panose="00000700000000000000" pitchFamily="2" charset="-78"/>
              </a:rPr>
              <a:t> </a:t>
            </a:r>
            <a:r>
              <a:rPr lang="fa-IR" altLang="ko-KR" sz="1200" i="0" dirty="0" smtClean="0">
                <a:solidFill>
                  <a:srgbClr val="736356"/>
                </a:solidFill>
                <a:cs typeface="B Titr" panose="00000700000000000000" pitchFamily="2" charset="-78"/>
              </a:rPr>
              <a:t>مدیر گروه</a:t>
            </a:r>
            <a:r>
              <a:rPr lang="fa-IR" altLang="ko-KR" sz="1200" i="0" dirty="0" smtClean="0">
                <a:solidFill>
                  <a:srgbClr val="736356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 ارتوز و پروتز</a:t>
            </a:r>
          </a:p>
          <a:p>
            <a:pPr marL="0" indent="0" algn="r" rtl="1">
              <a:buFont typeface="Wingdings" panose="05000000000000000000" pitchFamily="2" charset="2"/>
              <a:buChar char="v"/>
            </a:pPr>
            <a:r>
              <a:rPr lang="fa-IR" altLang="ko-KR" sz="1200" i="0" dirty="0" smtClean="0">
                <a:solidFill>
                  <a:srgbClr val="736356"/>
                </a:solidFill>
                <a:cs typeface="B Titr" panose="00000700000000000000" pitchFamily="2" charset="-78"/>
              </a:rPr>
              <a:t>رییس مرکز </a:t>
            </a:r>
            <a:r>
              <a:rPr lang="fa-IR" altLang="ko-KR" sz="1200" i="0" dirty="0" smtClean="0">
                <a:solidFill>
                  <a:srgbClr val="736356"/>
                </a:solidFill>
                <a:cs typeface="B Titr" panose="00000700000000000000" pitchFamily="2" charset="-78"/>
              </a:rPr>
              <a:t>تحقیقات ارتوپدی و  توانبخشی</a:t>
            </a:r>
            <a:endParaRPr lang="fa-IR" altLang="ko-KR" sz="1200" i="0" dirty="0">
              <a:solidFill>
                <a:srgbClr val="736356"/>
              </a:solidFill>
              <a:cs typeface="B Titr" panose="00000700000000000000" pitchFamily="2" charset="-78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CBEDC491-F885-4194-ABA0-AA7F255AD112}"/>
              </a:ext>
            </a:extLst>
          </p:cNvPr>
          <p:cNvSpPr txBox="1"/>
          <p:nvPr/>
        </p:nvSpPr>
        <p:spPr>
          <a:xfrm>
            <a:off x="2141730" y="5371065"/>
            <a:ext cx="3770736" cy="12926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1"/>
            <a:r>
              <a:rPr lang="fa-IR" dirty="0">
                <a:cs typeface="B Titr" panose="00000700000000000000" pitchFamily="2" charset="-78"/>
              </a:rPr>
              <a:t>  </a:t>
            </a:r>
            <a:endParaRPr lang="en-US" dirty="0" smtClean="0">
              <a:cs typeface="B Titr" panose="00000700000000000000" pitchFamily="2" charset="-78"/>
            </a:endParaRPr>
          </a:p>
          <a:p>
            <a:pPr rtl="1"/>
            <a:r>
              <a:rPr lang="en-US" sz="1600" dirty="0" smtClean="0">
                <a:solidFill>
                  <a:srgbClr val="736356"/>
                </a:solidFill>
                <a:cs typeface="B Titr" panose="00000700000000000000" pitchFamily="2" charset="-78"/>
              </a:rPr>
              <a:t>   </a:t>
            </a:r>
            <a:r>
              <a:rPr lang="fa-IR" sz="1600" dirty="0" smtClean="0">
                <a:solidFill>
                  <a:srgbClr val="736356"/>
                </a:solidFill>
                <a:cs typeface="B Titr" panose="00000700000000000000" pitchFamily="2" charset="-78"/>
              </a:rPr>
              <a:t>3218 – </a:t>
            </a:r>
            <a:r>
              <a:rPr lang="fa-IR" sz="1600" dirty="0">
                <a:solidFill>
                  <a:srgbClr val="736356"/>
                </a:solidFill>
                <a:cs typeface="B Titr" panose="00000700000000000000" pitchFamily="2" charset="-78"/>
              </a:rPr>
              <a:t>۳۲۱۲۲۶۰۰</a:t>
            </a:r>
            <a:r>
              <a:rPr lang="en-US" dirty="0" smtClean="0">
                <a:solidFill>
                  <a:srgbClr val="736356"/>
                </a:solidFill>
                <a:cs typeface="B Titr" panose="00000700000000000000" pitchFamily="2" charset="-78"/>
              </a:rPr>
              <a:t>          </a:t>
            </a:r>
            <a:endParaRPr lang="fa-IR" sz="2400" dirty="0" smtClean="0">
              <a:solidFill>
                <a:srgbClr val="736356"/>
              </a:solidFill>
              <a:cs typeface="B Titr" panose="00000700000000000000" pitchFamily="2" charset="-78"/>
            </a:endParaRPr>
          </a:p>
          <a:p>
            <a:pPr lvl="1"/>
            <a:r>
              <a:rPr lang="en-US" b="1" dirty="0" smtClean="0">
                <a:solidFill>
                  <a:srgbClr val="736356"/>
                </a:solidFill>
                <a:cs typeface="B Titr" panose="00000700000000000000" pitchFamily="2" charset="-78"/>
              </a:rPr>
              <a:t>                                                                            </a:t>
            </a:r>
            <a:r>
              <a:rPr lang="fa-IR" sz="2400" b="1" i="1" dirty="0" smtClean="0">
                <a:solidFill>
                  <a:srgbClr val="736356"/>
                </a:solidFill>
                <a:cs typeface="B Titr" panose="00000700000000000000" pitchFamily="2" charset="-78"/>
              </a:rPr>
              <a:t> </a:t>
            </a:r>
            <a:r>
              <a:rPr lang="en-US" sz="2000" b="1" dirty="0" smtClean="0">
                <a:solidFill>
                  <a:srgbClr val="736356"/>
                </a:solidFill>
                <a:cs typeface="B Titr" panose="00000700000000000000" pitchFamily="2" charset="-78"/>
              </a:rPr>
              <a:t>hadadim@sums.ac.ir </a:t>
            </a:r>
            <a:endParaRPr lang="fa-IR" sz="2000" b="1" dirty="0">
              <a:solidFill>
                <a:srgbClr val="736356"/>
              </a:solidFill>
              <a:cs typeface="B Titr" panose="00000700000000000000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Calibri"/>
        <a:ea typeface="맑은 고딕"/>
        <a:cs typeface=""/>
      </a:majorFont>
      <a:minorFont>
        <a:latin typeface="Calibri Light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10168</TotalTime>
  <Words>93</Words>
  <Application>Microsoft Office PowerPoint</Application>
  <PresentationFormat>On-screen Show (4:3)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맑은 고딕</vt:lpstr>
      <vt:lpstr>굴림체</vt:lpstr>
      <vt:lpstr>Calibri</vt:lpstr>
      <vt:lpstr>Calibri Light (Body)</vt:lpstr>
      <vt:lpstr>B Zar</vt:lpstr>
      <vt:lpstr>Times New Roman</vt:lpstr>
      <vt:lpstr>Wingdings</vt:lpstr>
      <vt:lpstr>Arial</vt:lpstr>
      <vt:lpstr>Calibri Light</vt:lpstr>
      <vt:lpstr>B Titr</vt:lpstr>
      <vt:lpstr>Office 테마</vt:lpstr>
      <vt:lpstr>PowerPoint Presentation</vt:lpstr>
    </vt:vector>
  </TitlesOfParts>
  <Manager>Slide Members</Manager>
  <Company>YESFORM Co.,Ltd.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Members</dc:title>
  <dc:subject>Powerpoint Templates , Diagram, Chart, Google slides, Keynote</dc:subject>
  <dc:creator>Slide Members by HS.SEO</dc:creator>
  <cp:keywords>SlideMembers, ppt, PPT Templates, Presentation, Diagram, Chart, Yesform, Google slides, Keynote, Free Slides</cp:keywords>
  <dc:description>The copyright of this document is at Slide Members. Unauthorized copying may result in legal sanctions.</dc:description>
  <cp:lastModifiedBy>Hadadi</cp:lastModifiedBy>
  <cp:revision>24</cp:revision>
  <cp:lastPrinted>2025-09-27T09:39:15Z</cp:lastPrinted>
  <dcterms:created xsi:type="dcterms:W3CDTF">2010-02-01T08:03:16Z</dcterms:created>
  <dcterms:modified xsi:type="dcterms:W3CDTF">2026-10-09T08:27:19Z</dcterms:modified>
  <cp:category>www.slidemembers.com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6CE44C53-5AE4-46B4-8563-147B4D85C40F</vt:lpwstr>
  </property>
  <property fmtid="{D5CDD505-2E9C-101B-9397-08002B2CF9AE}" pid="3" name="ArticulatePath">
    <vt:lpwstr>Dr Hadadi 1404-1</vt:lpwstr>
  </property>
</Properties>
</file>